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5"/>
  </p:notesMasterIdLst>
  <p:handoutMasterIdLst>
    <p:handoutMasterId r:id="rId36"/>
  </p:handoutMasterIdLst>
  <p:sldIdLst>
    <p:sldId id="274" r:id="rId2"/>
    <p:sldId id="276" r:id="rId3"/>
    <p:sldId id="587" r:id="rId4"/>
    <p:sldId id="588" r:id="rId5"/>
    <p:sldId id="590" r:id="rId6"/>
    <p:sldId id="589" r:id="rId7"/>
    <p:sldId id="591" r:id="rId8"/>
    <p:sldId id="592" r:id="rId9"/>
    <p:sldId id="595" r:id="rId10"/>
    <p:sldId id="597" r:id="rId11"/>
    <p:sldId id="596" r:id="rId12"/>
    <p:sldId id="599" r:id="rId13"/>
    <p:sldId id="598" r:id="rId14"/>
    <p:sldId id="600" r:id="rId15"/>
    <p:sldId id="601" r:id="rId16"/>
    <p:sldId id="602" r:id="rId17"/>
    <p:sldId id="603" r:id="rId18"/>
    <p:sldId id="604" r:id="rId19"/>
    <p:sldId id="605" r:id="rId20"/>
    <p:sldId id="606" r:id="rId21"/>
    <p:sldId id="607" r:id="rId22"/>
    <p:sldId id="608" r:id="rId23"/>
    <p:sldId id="610" r:id="rId24"/>
    <p:sldId id="609" r:id="rId25"/>
    <p:sldId id="612" r:id="rId26"/>
    <p:sldId id="611" r:id="rId27"/>
    <p:sldId id="613" r:id="rId28"/>
    <p:sldId id="614" r:id="rId29"/>
    <p:sldId id="615" r:id="rId30"/>
    <p:sldId id="616" r:id="rId31"/>
    <p:sldId id="586" r:id="rId32"/>
    <p:sldId id="528" r:id="rId33"/>
    <p:sldId id="40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Основни елементи при текстообработка" id="{7DFB0E8D-82F0-413A-A48F-A5817F74C3F6}">
          <p14:sldIdLst>
            <p14:sldId id="587"/>
            <p14:sldId id="588"/>
            <p14:sldId id="590"/>
            <p14:sldId id="589"/>
            <p14:sldId id="591"/>
          </p14:sldIdLst>
        </p14:section>
        <p14:section name="Правила при въвеждане на текст" id="{27F5FDB2-C5F4-4495-B87A-F378533BD4CF}">
          <p14:sldIdLst>
            <p14:sldId id="592"/>
            <p14:sldId id="595"/>
            <p14:sldId id="597"/>
            <p14:sldId id="596"/>
            <p14:sldId id="599"/>
            <p14:sldId id="598"/>
          </p14:sldIdLst>
        </p14:section>
        <p14:section name="Клавиатура" id="{1058A86C-952F-4F4C-9AE8-9CB4C6E9AC8A}">
          <p14:sldIdLst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Microsoft Word" id="{0004FFF0-6EC7-4827-852A-C54E9E1923AD}">
          <p14:sldIdLst>
            <p14:sldId id="608"/>
            <p14:sldId id="610"/>
            <p14:sldId id="609"/>
            <p14:sldId id="612"/>
            <p14:sldId id="611"/>
            <p14:sldId id="613"/>
            <p14:sldId id="614"/>
            <p14:sldId id="615"/>
            <p14:sldId id="616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C70"/>
    <a:srgbClr val="233B53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7" autoAdjust="0"/>
    <p:restoredTop sz="94609" autoAdjust="0"/>
  </p:normalViewPr>
  <p:slideViewPr>
    <p:cSldViewPr snapToGrid="0" showGuides="1">
      <p:cViewPr varScale="1">
        <p:scale>
          <a:sx n="101" d="100"/>
          <a:sy n="101" d="100"/>
        </p:scale>
        <p:origin x="78" y="28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6.9.2023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95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69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58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79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55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43100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 smtClean="0">
                <a:solidFill>
                  <a:srgbClr val="234465"/>
                </a:solidFill>
              </a:rPr>
              <a:t>Основи при създаване на текст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950588"/>
          </a:xfrm>
        </p:spPr>
        <p:txBody>
          <a:bodyPr>
            <a:noAutofit/>
          </a:bodyPr>
          <a:lstStyle/>
          <a:p>
            <a:r>
              <a:rPr lang="bg-BG" dirty="0" smtClean="0"/>
              <a:t>Въведение в текстообработката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93" y="2596965"/>
            <a:ext cx="3854030" cy="27717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9085" y="3678367"/>
            <a:ext cx="5376866" cy="1293683"/>
          </a:xfrm>
        </p:spPr>
        <p:txBody>
          <a:bodyPr>
            <a:noAutofit/>
          </a:bodyPr>
          <a:lstStyle/>
          <a:p>
            <a:r>
              <a:rPr lang="bg-BG" sz="3600" dirty="0"/>
              <a:t>Това е момчето  , което изпи бозата .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43698" y="3661033"/>
            <a:ext cx="5210175" cy="1415791"/>
          </a:xfrm>
        </p:spPr>
        <p:txBody>
          <a:bodyPr>
            <a:noAutofit/>
          </a:bodyPr>
          <a:lstStyle/>
          <a:p>
            <a:r>
              <a:rPr lang="bg-BG" sz="3600" dirty="0"/>
              <a:t>Това е момчето, което изпи бозата.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/>
            <a:r>
              <a:rPr lang="bg-BG" sz="3600" b="1" dirty="0"/>
              <a:t>2</a:t>
            </a:r>
            <a:r>
              <a:rPr lang="bg-BG" sz="3600" b="1" dirty="0" smtClean="0"/>
              <a:t>. Препинателните </a:t>
            </a:r>
            <a:r>
              <a:rPr lang="bg-BG" sz="3600" b="1" dirty="0"/>
              <a:t>знаци се пишат след думата без интервал</a:t>
            </a:r>
          </a:p>
          <a:p>
            <a:endParaRPr lang="bg-BG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495999" y="2507329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845281" y="2507329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59080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9085" y="3678367"/>
            <a:ext cx="5376866" cy="1293683"/>
          </a:xfrm>
        </p:spPr>
        <p:txBody>
          <a:bodyPr>
            <a:noAutofit/>
          </a:bodyPr>
          <a:lstStyle/>
          <a:p>
            <a:r>
              <a:rPr lang="ru-RU" sz="3600" dirty="0"/>
              <a:t>Иван Вазов е написал </a:t>
            </a:r>
            <a:r>
              <a:rPr lang="bg-BG" sz="3600" dirty="0"/>
              <a:t>" </a:t>
            </a:r>
            <a:r>
              <a:rPr lang="ru-RU" sz="3600" dirty="0"/>
              <a:t>Под Игото ".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43698" y="3661033"/>
            <a:ext cx="5210175" cy="1415791"/>
          </a:xfrm>
        </p:spPr>
        <p:txBody>
          <a:bodyPr>
            <a:noAutofit/>
          </a:bodyPr>
          <a:lstStyle/>
          <a:p>
            <a:r>
              <a:rPr lang="ru-RU" sz="3600" dirty="0"/>
              <a:t>Иван Вазов е написал </a:t>
            </a:r>
            <a:r>
              <a:rPr lang="bg-BG" sz="3600" dirty="0"/>
              <a:t>"</a:t>
            </a:r>
            <a:r>
              <a:rPr lang="ru-RU" sz="3600" dirty="0"/>
              <a:t>Под Игото".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4266" y="1304027"/>
            <a:ext cx="11763468" cy="249565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/>
            <a:r>
              <a:rPr lang="bg-BG" sz="3600" b="1" dirty="0"/>
              <a:t>3</a:t>
            </a:r>
            <a:r>
              <a:rPr lang="bg-BG" sz="3600" b="1" dirty="0" smtClean="0"/>
              <a:t>. Скобите </a:t>
            </a:r>
            <a:r>
              <a:rPr lang="bg-BG" sz="3600" b="1" dirty="0"/>
              <a:t>или кавичките се въвеждат без интервал около текста, който ограждат</a:t>
            </a:r>
          </a:p>
          <a:p>
            <a:pPr algn="ctr"/>
            <a:endParaRPr lang="bg-BG" sz="3600" b="1" dirty="0" smtClean="0"/>
          </a:p>
          <a:p>
            <a:endParaRPr lang="bg-BG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495999" y="2507329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845281" y="2507329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84513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9085" y="3678367"/>
            <a:ext cx="5376866" cy="1895956"/>
          </a:xfrm>
        </p:spPr>
        <p:txBody>
          <a:bodyPr>
            <a:noAutofit/>
          </a:bodyPr>
          <a:lstStyle/>
          <a:p>
            <a:r>
              <a:rPr lang="bg-BG" sz="3600" dirty="0" smtClean="0"/>
              <a:t>Най -  накрая пристигнахме </a:t>
            </a:r>
            <a:r>
              <a:rPr lang="bg-BG" sz="3600" dirty="0" smtClean="0"/>
              <a:t>в столицата–София.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43698" y="3661033"/>
            <a:ext cx="5210175" cy="1913290"/>
          </a:xfrm>
        </p:spPr>
        <p:txBody>
          <a:bodyPr>
            <a:noAutofit/>
          </a:bodyPr>
          <a:lstStyle/>
          <a:p>
            <a:r>
              <a:rPr lang="bg-BG" sz="3600" dirty="0" smtClean="0"/>
              <a:t>Най-накрая пристигнахме в </a:t>
            </a:r>
            <a:r>
              <a:rPr lang="bg-BG" sz="3600" dirty="0" smtClean="0"/>
              <a:t>столицата – София</a:t>
            </a:r>
            <a:r>
              <a:rPr lang="bg-BG" sz="3600" dirty="0"/>
              <a:t>.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4266" y="1304027"/>
            <a:ext cx="11763468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/>
            <a:r>
              <a:rPr lang="bg-BG" sz="3600" b="1" dirty="0" smtClean="0"/>
              <a:t>4. Има два вида тирета – късо и дълго</a:t>
            </a:r>
            <a:endParaRPr lang="bg-BG" sz="3600" b="1" dirty="0"/>
          </a:p>
          <a:p>
            <a:pPr algn="ctr"/>
            <a:endParaRPr lang="bg-BG" sz="3600" b="1" dirty="0" smtClean="0"/>
          </a:p>
          <a:p>
            <a:endParaRPr lang="bg-BG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495999" y="2507329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845281" y="2507329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4136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9084" y="3678367"/>
            <a:ext cx="5815016" cy="2389058"/>
          </a:xfrm>
        </p:spPr>
        <p:txBody>
          <a:bodyPr>
            <a:noAutofit/>
          </a:bodyPr>
          <a:lstStyle/>
          <a:p>
            <a:r>
              <a:rPr lang="ru-RU" dirty="0" smtClean="0"/>
              <a:t>  Русокосото </a:t>
            </a:r>
            <a:r>
              <a:rPr lang="ru-RU" dirty="0"/>
              <a:t>момче се спусна от скалата и затърси път към лагуната.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3675" y="3661033"/>
            <a:ext cx="5451559" cy="2406392"/>
          </a:xfrm>
        </p:spPr>
        <p:txBody>
          <a:bodyPr>
            <a:noAutofit/>
          </a:bodyPr>
          <a:lstStyle/>
          <a:p>
            <a:r>
              <a:rPr lang="ru-RU" dirty="0" smtClean="0"/>
              <a:t>͏	Русокосото </a:t>
            </a:r>
            <a:r>
              <a:rPr lang="ru-RU" dirty="0"/>
              <a:t>момче се спусна от скалата и затърси път към лагуната.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405" y="1304027"/>
            <a:ext cx="11763468" cy="132610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/>
            <a:r>
              <a:rPr lang="bg-BG" sz="3600" b="1" dirty="0" smtClean="0"/>
              <a:t>5. Не се използват интервали или други символи за отстъп в началото на абзац</a:t>
            </a:r>
            <a:endParaRPr lang="bg-BG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495999" y="2507329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845281" y="2507329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64101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Клавиатура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Секции на клавиатурата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84" y="2112257"/>
            <a:ext cx="3144492" cy="116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Части на клавиатурата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21" y="2228849"/>
            <a:ext cx="9029042" cy="33432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784105" y="3211890"/>
            <a:ext cx="5673970" cy="214116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458075" y="3211890"/>
            <a:ext cx="1238250" cy="214116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696325" y="3211890"/>
            <a:ext cx="1714500" cy="214116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784105" y="2469921"/>
            <a:ext cx="6912220" cy="741969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90405" y="1162050"/>
            <a:ext cx="3543395" cy="695325"/>
          </a:xfrm>
          <a:prstGeom prst="wedgeRoundRectCallout">
            <a:avLst>
              <a:gd name="adj1" fmla="val -3361"/>
              <a:gd name="adj2" fmla="val 1443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Функционална част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461914" y="5747356"/>
            <a:ext cx="3000375" cy="695325"/>
          </a:xfrm>
          <a:prstGeom prst="wedgeRoundRectCallout">
            <a:avLst>
              <a:gd name="adj1" fmla="val -4436"/>
              <a:gd name="adj2" fmla="val -1104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Символна част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6857952" y="1162049"/>
            <a:ext cx="3543395" cy="695325"/>
          </a:xfrm>
          <a:prstGeom prst="wedgeRoundRectCallout">
            <a:avLst>
              <a:gd name="adj1" fmla="val 403"/>
              <a:gd name="adj2" fmla="val 2580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Навигационна част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8696325" y="5821740"/>
            <a:ext cx="3057620" cy="695325"/>
          </a:xfrm>
          <a:prstGeom prst="wedgeRoundRectCallout">
            <a:avLst>
              <a:gd name="adj1" fmla="val 5242"/>
              <a:gd name="adj2" fmla="val -1186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Цифрова част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346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Функционална част </a:t>
            </a:r>
            <a:r>
              <a:rPr lang="bg-BG" dirty="0" smtClean="0"/>
              <a:t>– клавишите в </a:t>
            </a:r>
            <a:r>
              <a:rPr lang="bg-BG" b="1" dirty="0" smtClean="0"/>
              <a:t>горната част </a:t>
            </a:r>
            <a:r>
              <a:rPr lang="bg-BG" dirty="0" smtClean="0"/>
              <a:t>на </a:t>
            </a:r>
            <a:r>
              <a:rPr lang="bg-BG" dirty="0" smtClean="0"/>
              <a:t>клавиатурата</a:t>
            </a:r>
            <a:endParaRPr lang="bg-BG" dirty="0"/>
          </a:p>
          <a:p>
            <a:pPr lvl="1"/>
            <a:r>
              <a:rPr lang="bg-BG" dirty="0" smtClean="0"/>
              <a:t>Задават</a:t>
            </a:r>
            <a:r>
              <a:rPr lang="bg-BG" b="1" dirty="0" smtClean="0"/>
              <a:t> </a:t>
            </a:r>
            <a:r>
              <a:rPr lang="bg-BG" b="1" dirty="0" smtClean="0"/>
              <a:t>изпълнението</a:t>
            </a:r>
            <a:r>
              <a:rPr lang="bg-BG" dirty="0" smtClean="0"/>
              <a:t> на определени </a:t>
            </a:r>
            <a:r>
              <a:rPr lang="bg-BG" b="1" dirty="0" smtClean="0"/>
              <a:t>команди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Функционална</a:t>
            </a:r>
            <a:r>
              <a:rPr lang="bg-BG" sz="4000" dirty="0">
                <a:solidFill>
                  <a:srgbClr val="FFFFFF"/>
                </a:solidFill>
              </a:rPr>
              <a:t> </a:t>
            </a:r>
            <a:r>
              <a:rPr lang="bg-BG" sz="4000" dirty="0" smtClean="0"/>
              <a:t>част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69"/>
          <a:stretch/>
        </p:blipFill>
        <p:spPr>
          <a:xfrm>
            <a:off x="4020472" y="3220606"/>
            <a:ext cx="6019800" cy="31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5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21814" y="1121144"/>
            <a:ext cx="10073420" cy="5276048"/>
          </a:xfrm>
        </p:spPr>
        <p:txBody>
          <a:bodyPr/>
          <a:lstStyle/>
          <a:p>
            <a:r>
              <a:rPr lang="bg-BG" dirty="0" smtClean="0"/>
              <a:t>͏͏</a:t>
            </a:r>
            <a:r>
              <a:rPr lang="bg-BG" b="1" dirty="0" smtClean="0">
                <a:solidFill>
                  <a:schemeClr val="bg1"/>
                </a:solidFill>
              </a:rPr>
              <a:t>Символна част </a:t>
            </a:r>
            <a:r>
              <a:rPr lang="bg-BG" dirty="0" smtClean="0"/>
              <a:t>– съдържа всички </a:t>
            </a:r>
            <a:r>
              <a:rPr lang="bg-BG" b="1" dirty="0" smtClean="0"/>
              <a:t>символи</a:t>
            </a:r>
            <a:r>
              <a:rPr lang="bg-BG" dirty="0" smtClean="0"/>
              <a:t> и </a:t>
            </a:r>
            <a:r>
              <a:rPr lang="bg-BG" b="1" dirty="0" smtClean="0"/>
              <a:t>знаци</a:t>
            </a:r>
          </a:p>
          <a:p>
            <a:pPr lvl="1"/>
            <a:r>
              <a:rPr lang="bg-BG" dirty="0" smtClean="0"/>
              <a:t>В тази част има няколко </a:t>
            </a:r>
            <a:r>
              <a:rPr lang="bg-BG" b="1" dirty="0" smtClean="0"/>
              <a:t>специални клавиша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Символна част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16" y="2530273"/>
            <a:ext cx="2609850" cy="2609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156" y="2606303"/>
            <a:ext cx="2457790" cy="24577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05575" y="4933266"/>
            <a:ext cx="5392952" cy="14369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i="1" dirty="0"/>
              <a:t>Чрез натискане на клавиша </a:t>
            </a:r>
            <a:r>
              <a:rPr lang="en-US" sz="2400" b="1" i="1" dirty="0">
                <a:solidFill>
                  <a:schemeClr val="bg1"/>
                </a:solidFill>
              </a:rPr>
              <a:t>Caps Lock</a:t>
            </a:r>
            <a:r>
              <a:rPr lang="bg-BG" sz="2400" b="1" i="1" dirty="0">
                <a:solidFill>
                  <a:schemeClr val="bg1"/>
                </a:solidFill>
              </a:rPr>
              <a:t> </a:t>
            </a:r>
            <a:r>
              <a:rPr lang="bg-BG" sz="2400" b="1" i="1" dirty="0"/>
              <a:t>се включва и изключва режимът за въвеждане на главни </a:t>
            </a:r>
            <a:r>
              <a:rPr lang="bg-BG" sz="2400" b="1" i="1" dirty="0" smtClean="0"/>
              <a:t>букви</a:t>
            </a:r>
            <a:endParaRPr lang="en-US" sz="24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1921814" y="4933265"/>
            <a:ext cx="4487054" cy="14369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i="1" dirty="0" smtClean="0"/>
              <a:t>Чрез задържане на клавиша </a:t>
            </a:r>
            <a:r>
              <a:rPr lang="en-US" sz="2400" b="1" i="1" dirty="0" smtClean="0">
                <a:solidFill>
                  <a:schemeClr val="bg1"/>
                </a:solidFill>
              </a:rPr>
              <a:t>Shift</a:t>
            </a:r>
            <a:r>
              <a:rPr lang="bg-BG" sz="2400" b="1" i="1" dirty="0" smtClean="0"/>
              <a:t> се активира режимът за въвеждане на главни букви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59001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2229846"/>
          </a:xfrm>
        </p:spPr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Навигационна част </a:t>
            </a:r>
            <a:r>
              <a:rPr lang="bg-BG" dirty="0" smtClean="0"/>
              <a:t>– клавиши, с които се </a:t>
            </a:r>
            <a:r>
              <a:rPr lang="bg-BG" b="1" dirty="0" smtClean="0"/>
              <a:t>мести</a:t>
            </a:r>
            <a:r>
              <a:rPr lang="bg-BG" dirty="0" smtClean="0"/>
              <a:t> текстовият показалец</a:t>
            </a:r>
          </a:p>
          <a:p>
            <a:pPr lvl="1"/>
            <a:r>
              <a:rPr lang="bg-BG" dirty="0" smtClean="0"/>
              <a:t>Клавиши за </a:t>
            </a:r>
            <a:r>
              <a:rPr lang="bg-BG" b="1" dirty="0" smtClean="0"/>
              <a:t>изтриване</a:t>
            </a:r>
            <a:r>
              <a:rPr lang="bg-BG" dirty="0" smtClean="0"/>
              <a:t> на информация и др.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Навигационна част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30" y="3543300"/>
            <a:ext cx="1625220" cy="153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04" y="3543300"/>
            <a:ext cx="3200016" cy="1533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139" y="1661746"/>
            <a:ext cx="1191525" cy="7341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68856" y="5269134"/>
            <a:ext cx="4018767" cy="14369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dirty="0" smtClean="0">
                <a:solidFill>
                  <a:schemeClr val="bg1"/>
                </a:solidFill>
              </a:rPr>
              <a:t>Delete</a:t>
            </a:r>
            <a:r>
              <a:rPr lang="en-US" sz="2400" b="1" i="1" dirty="0" smtClean="0"/>
              <a:t> </a:t>
            </a:r>
            <a:r>
              <a:rPr lang="bg-BG" sz="2400" b="1" i="1" dirty="0" smtClean="0"/>
              <a:t>изтрива знака, който се намира след показалеца на мишката</a:t>
            </a:r>
            <a:endParaRPr lang="en-US" sz="24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6699931" y="5269135"/>
            <a:ext cx="4230162" cy="14369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dirty="0" smtClean="0">
                <a:solidFill>
                  <a:schemeClr val="bg1"/>
                </a:solidFill>
              </a:rPr>
              <a:t>Backspace</a:t>
            </a:r>
            <a:r>
              <a:rPr lang="en-US" sz="2400" b="1" i="1" dirty="0" smtClean="0"/>
              <a:t> </a:t>
            </a:r>
            <a:r>
              <a:rPr lang="bg-BG" sz="2400" b="1" i="1" dirty="0" smtClean="0"/>
              <a:t>изтрива знака, който се намира преди показалеца на мишката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0464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Цифрова част </a:t>
            </a:r>
            <a:r>
              <a:rPr lang="bg-BG" dirty="0" smtClean="0"/>
              <a:t>– съдържа клавиши, чрез които се извършват </a:t>
            </a:r>
            <a:r>
              <a:rPr lang="bg-BG" b="1" dirty="0" smtClean="0"/>
              <a:t>числови операции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Цифрова част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119" y="2444262"/>
            <a:ext cx="8022506" cy="38650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9216039" y="2807443"/>
            <a:ext cx="1545748" cy="2072287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721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8663358" cy="53344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Основни </a:t>
            </a:r>
            <a:r>
              <a:rPr lang="bg-BG" b="1" dirty="0" smtClean="0"/>
              <a:t>елементи</a:t>
            </a:r>
            <a:r>
              <a:rPr lang="en-US" b="1" dirty="0" smtClean="0"/>
              <a:t> </a:t>
            </a:r>
            <a:r>
              <a:rPr lang="bg-BG" dirty="0" smtClean="0"/>
              <a:t>при текстообработката</a:t>
            </a:r>
            <a:endParaRPr lang="bg-BG" b="1" dirty="0" smtClean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 smtClean="0"/>
              <a:t>͏</a:t>
            </a:r>
            <a:r>
              <a:rPr lang="bg-BG" b="1" dirty="0" smtClean="0"/>
              <a:t>Правила</a:t>
            </a:r>
            <a:r>
              <a:rPr lang="bg-BG" dirty="0" smtClean="0"/>
              <a:t> </a:t>
            </a:r>
            <a:r>
              <a:rPr lang="bg-BG" dirty="0" smtClean="0"/>
              <a:t>при въвеждане на текст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 smtClean="0"/>
              <a:t>͏</a:t>
            </a:r>
            <a:r>
              <a:rPr lang="bg-BG" b="1" dirty="0" smtClean="0"/>
              <a:t>Клавиатура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 smtClean="0"/>
              <a:t>͏</a:t>
            </a:r>
            <a:r>
              <a:rPr lang="en-US" b="1" dirty="0" smtClean="0"/>
              <a:t>Microsoft Word</a:t>
            </a:r>
            <a:endParaRPr lang="en-US" b="1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0402" y="1274885"/>
            <a:ext cx="6597260" cy="5122306"/>
          </a:xfrm>
        </p:spPr>
        <p:txBody>
          <a:bodyPr/>
          <a:lstStyle/>
          <a:p>
            <a:pPr>
              <a:spcBef>
                <a:spcPts val="2000"/>
              </a:spcBef>
            </a:pPr>
            <a:r>
              <a:rPr lang="bg-BG" dirty="0" smtClean="0"/>
              <a:t>Смяната от кирилица на латиница се извършва с комбинацията от </a:t>
            </a:r>
            <a:r>
              <a:rPr lang="en-US" b="1" dirty="0" smtClean="0"/>
              <a:t>Shift + Alt</a:t>
            </a:r>
          </a:p>
          <a:p>
            <a:pPr>
              <a:spcBef>
                <a:spcPts val="17000"/>
              </a:spcBef>
            </a:pPr>
            <a:r>
              <a:rPr lang="bg-BG" dirty="0" smtClean="0"/>
              <a:t>Друг начин е </a:t>
            </a:r>
            <a:r>
              <a:rPr lang="en-US" b="1" dirty="0" smtClean="0"/>
              <a:t>Windows + Space</a:t>
            </a:r>
            <a:endParaRPr lang="en-US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Смяна на езици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852" y="1274885"/>
            <a:ext cx="4099560" cy="204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0"/>
          <a:stretch/>
        </p:blipFill>
        <p:spPr>
          <a:xfrm>
            <a:off x="6978042" y="4376764"/>
            <a:ext cx="4588370" cy="207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3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200" dirty="0" smtClean="0"/>
              <a:t>Таблица за съответствие на буквите на кирилица при фонетична подредба с клавишите на латиница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145431"/>
              </p:ext>
            </p:extLst>
          </p:nvPr>
        </p:nvGraphicFramePr>
        <p:xfrm>
          <a:off x="1552329" y="2164311"/>
          <a:ext cx="9087342" cy="3250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4557">
                  <a:extLst>
                    <a:ext uri="{9D8B030D-6E8A-4147-A177-3AD203B41FA5}">
                      <a16:colId xmlns:a16="http://schemas.microsoft.com/office/drawing/2014/main" val="312195595"/>
                    </a:ext>
                  </a:extLst>
                </a:gridCol>
                <a:gridCol w="1514557">
                  <a:extLst>
                    <a:ext uri="{9D8B030D-6E8A-4147-A177-3AD203B41FA5}">
                      <a16:colId xmlns:a16="http://schemas.microsoft.com/office/drawing/2014/main" val="1580391691"/>
                    </a:ext>
                  </a:extLst>
                </a:gridCol>
                <a:gridCol w="1514557">
                  <a:extLst>
                    <a:ext uri="{9D8B030D-6E8A-4147-A177-3AD203B41FA5}">
                      <a16:colId xmlns:a16="http://schemas.microsoft.com/office/drawing/2014/main" val="1947734541"/>
                    </a:ext>
                  </a:extLst>
                </a:gridCol>
                <a:gridCol w="1514557">
                  <a:extLst>
                    <a:ext uri="{9D8B030D-6E8A-4147-A177-3AD203B41FA5}">
                      <a16:colId xmlns:a16="http://schemas.microsoft.com/office/drawing/2014/main" val="438435604"/>
                    </a:ext>
                  </a:extLst>
                </a:gridCol>
                <a:gridCol w="1514557">
                  <a:extLst>
                    <a:ext uri="{9D8B030D-6E8A-4147-A177-3AD203B41FA5}">
                      <a16:colId xmlns:a16="http://schemas.microsoft.com/office/drawing/2014/main" val="1316257869"/>
                    </a:ext>
                  </a:extLst>
                </a:gridCol>
                <a:gridCol w="1514557">
                  <a:extLst>
                    <a:ext uri="{9D8B030D-6E8A-4147-A177-3AD203B41FA5}">
                      <a16:colId xmlns:a16="http://schemas.microsoft.com/office/drawing/2014/main" val="2150055252"/>
                    </a:ext>
                  </a:extLst>
                </a:gridCol>
              </a:tblGrid>
              <a:tr h="650068"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А</a:t>
                      </a:r>
                      <a:r>
                        <a:rPr lang="bg-BG" b="1" baseline="0" dirty="0" smtClean="0"/>
                        <a:t> – </a:t>
                      </a:r>
                      <a:r>
                        <a:rPr lang="en-US" b="1" baseline="0" dirty="0" smtClean="0"/>
                        <a:t>A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Б – </a:t>
                      </a:r>
                      <a:r>
                        <a:rPr lang="en-US" b="1" dirty="0" smtClean="0"/>
                        <a:t>B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В</a:t>
                      </a:r>
                      <a:r>
                        <a:rPr lang="bg-BG" b="1" baseline="0" dirty="0" smtClean="0"/>
                        <a:t> –</a:t>
                      </a:r>
                      <a:r>
                        <a:rPr lang="en-US" b="1" baseline="0" dirty="0" smtClean="0"/>
                        <a:t> W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Г</a:t>
                      </a:r>
                      <a:r>
                        <a:rPr lang="bg-BG" b="1" baseline="0" dirty="0" smtClean="0"/>
                        <a:t> –</a:t>
                      </a:r>
                      <a:r>
                        <a:rPr lang="en-US" b="1" baseline="0" dirty="0" smtClean="0"/>
                        <a:t> G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Д – </a:t>
                      </a:r>
                      <a:r>
                        <a:rPr lang="en-US" b="1" dirty="0" smtClean="0"/>
                        <a:t>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Е – </a:t>
                      </a:r>
                      <a:r>
                        <a:rPr lang="en-US" b="1" dirty="0" smtClean="0"/>
                        <a:t>E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0386825"/>
                  </a:ext>
                </a:extLst>
              </a:tr>
              <a:tr h="650068"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Ж</a:t>
                      </a:r>
                      <a:r>
                        <a:rPr lang="bg-BG" b="1" baseline="0" dirty="0" smtClean="0"/>
                        <a:t> – </a:t>
                      </a:r>
                      <a:r>
                        <a:rPr lang="en-US" b="1" baseline="0" dirty="0" smtClean="0"/>
                        <a:t>V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З – </a:t>
                      </a:r>
                      <a:r>
                        <a:rPr lang="en-US" b="1" dirty="0" smtClean="0"/>
                        <a:t>Z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И – </a:t>
                      </a:r>
                      <a:r>
                        <a:rPr lang="en-US" b="1" dirty="0" smtClean="0"/>
                        <a:t>I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Й – </a:t>
                      </a:r>
                      <a:r>
                        <a:rPr lang="en-US" b="1" dirty="0" smtClean="0"/>
                        <a:t>J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К – </a:t>
                      </a:r>
                      <a:r>
                        <a:rPr lang="en-US" b="1" dirty="0" smtClean="0"/>
                        <a:t>K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Л</a:t>
                      </a:r>
                      <a:r>
                        <a:rPr lang="bg-BG" b="1" baseline="0" dirty="0" smtClean="0"/>
                        <a:t> </a:t>
                      </a:r>
                      <a:r>
                        <a:rPr lang="bg-BG" b="1" dirty="0" smtClean="0"/>
                        <a:t>–</a:t>
                      </a:r>
                      <a:r>
                        <a:rPr lang="bg-BG" b="1" baseline="0" dirty="0" smtClean="0"/>
                        <a:t> </a:t>
                      </a:r>
                      <a:r>
                        <a:rPr lang="en-US" b="1" baseline="0" dirty="0" smtClean="0"/>
                        <a:t> L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1697859"/>
                  </a:ext>
                </a:extLst>
              </a:tr>
              <a:tr h="650068"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М – </a:t>
                      </a:r>
                      <a:r>
                        <a:rPr lang="en-US" b="1" dirty="0" smtClean="0"/>
                        <a:t>M</a:t>
                      </a:r>
                      <a:r>
                        <a:rPr lang="en-US" b="1" baseline="0" dirty="0" smtClean="0"/>
                        <a:t>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Н – </a:t>
                      </a:r>
                      <a:r>
                        <a:rPr lang="en-US" b="1" dirty="0" smtClean="0"/>
                        <a:t>N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О – </a:t>
                      </a:r>
                      <a:r>
                        <a:rPr lang="en-US" b="1" dirty="0" smtClean="0"/>
                        <a:t>O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П – </a:t>
                      </a:r>
                      <a:r>
                        <a:rPr lang="en-US" b="1" dirty="0" smtClean="0"/>
                        <a:t>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Р –</a:t>
                      </a:r>
                      <a:r>
                        <a:rPr lang="bg-BG" b="1" baseline="0" dirty="0" smtClean="0"/>
                        <a:t> </a:t>
                      </a:r>
                      <a:r>
                        <a:rPr lang="en-US" b="1" baseline="0" dirty="0" smtClean="0"/>
                        <a:t>R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С – </a:t>
                      </a:r>
                      <a:r>
                        <a:rPr lang="en-US" b="1" dirty="0" smtClean="0"/>
                        <a:t>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2851529"/>
                  </a:ext>
                </a:extLst>
              </a:tr>
              <a:tr h="650068"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Т – </a:t>
                      </a:r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У – </a:t>
                      </a:r>
                      <a:r>
                        <a:rPr lang="en-US" b="1" dirty="0" smtClean="0"/>
                        <a:t>U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Ф</a:t>
                      </a:r>
                      <a:r>
                        <a:rPr lang="bg-BG" b="1" baseline="0" dirty="0" smtClean="0"/>
                        <a:t> – </a:t>
                      </a:r>
                      <a:r>
                        <a:rPr lang="en-US" b="1" baseline="0" dirty="0" smtClean="0"/>
                        <a:t>F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Х – </a:t>
                      </a:r>
                      <a:r>
                        <a:rPr lang="en-US" b="1" dirty="0" smtClean="0"/>
                        <a:t>H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Ц – </a:t>
                      </a:r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Ч </a:t>
                      </a:r>
                      <a:r>
                        <a:rPr lang="bg-BG" b="1" dirty="0" smtClean="0"/>
                        <a:t>–</a:t>
                      </a:r>
                      <a:r>
                        <a:rPr lang="en-US" b="1" baseline="0" dirty="0" smtClean="0"/>
                        <a:t> `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974948"/>
                  </a:ext>
                </a:extLst>
              </a:tr>
              <a:tr h="650068"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Ш – </a:t>
                      </a:r>
                      <a:r>
                        <a:rPr lang="en-US" b="1" dirty="0" smtClean="0"/>
                        <a:t>[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Щ </a:t>
                      </a:r>
                      <a:r>
                        <a:rPr lang="bg-BG" b="1" dirty="0" smtClean="0"/>
                        <a:t>–</a:t>
                      </a:r>
                      <a:r>
                        <a:rPr lang="en-US" b="1" dirty="0" smtClean="0"/>
                        <a:t> ]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Ь</a:t>
                      </a:r>
                      <a:r>
                        <a:rPr lang="bg-BG" b="1" baseline="0" dirty="0" smtClean="0"/>
                        <a:t> – </a:t>
                      </a:r>
                      <a:r>
                        <a:rPr lang="en-US" b="1" baseline="0" dirty="0" smtClean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Ъ – </a:t>
                      </a:r>
                      <a:r>
                        <a:rPr lang="en-US" b="1" dirty="0" smtClean="0"/>
                        <a:t>Y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Ю</a:t>
                      </a:r>
                      <a:r>
                        <a:rPr lang="bg-BG" b="1" baseline="0" dirty="0" smtClean="0"/>
                        <a:t> - </a:t>
                      </a:r>
                      <a:r>
                        <a:rPr lang="en-US" b="1" baseline="0" dirty="0" smtClean="0"/>
                        <a:t>\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 smtClean="0"/>
                        <a:t>Я –</a:t>
                      </a:r>
                      <a:r>
                        <a:rPr lang="bg-BG" b="1" baseline="0" dirty="0" smtClean="0"/>
                        <a:t> </a:t>
                      </a:r>
                      <a:r>
                        <a:rPr lang="en-US" b="1" baseline="0" dirty="0" smtClean="0"/>
                        <a:t>Q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3218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28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Microsoft Word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Създаване и съхранение на текстови файлове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07" y="1635367"/>
            <a:ext cx="2240621" cy="20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8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текстов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16"/>
          <a:stretch/>
        </p:blipFill>
        <p:spPr>
          <a:xfrm>
            <a:off x="0" y="1099039"/>
            <a:ext cx="12192000" cy="5767753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2373922" y="1099039"/>
            <a:ext cx="4703885" cy="1134208"/>
          </a:xfrm>
          <a:prstGeom prst="wedgeRoundRectCallout">
            <a:avLst>
              <a:gd name="adj1" fmla="val -84758"/>
              <a:gd name="adj2" fmla="val 237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 документ се създава от менюто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секцията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288323" y="3938954"/>
            <a:ext cx="4695092" cy="1222131"/>
          </a:xfrm>
          <a:prstGeom prst="wedgeRoundRectCallout">
            <a:avLst>
              <a:gd name="adj1" fmla="val -70083"/>
              <a:gd name="adj2" fmla="val -533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Празен документ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Blank Document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 flipH="1">
            <a:off x="1178168" y="2505808"/>
            <a:ext cx="1116623" cy="1433146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75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/>
        </p:blipFill>
        <p:spPr>
          <a:xfrm>
            <a:off x="0" y="1090246"/>
            <a:ext cx="12192000" cy="5776546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 bwMode="auto">
          <a:xfrm>
            <a:off x="449873" y="2315298"/>
            <a:ext cx="3821723" cy="686171"/>
          </a:xfrm>
          <a:prstGeom prst="wedgeRoundRectCallout">
            <a:avLst>
              <a:gd name="adj1" fmla="val -57715"/>
              <a:gd name="adj2" fmla="val 401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Елементи в </a:t>
            </a:r>
            <a:r>
              <a:rPr lang="en-US" dirty="0" smtClean="0"/>
              <a:t>Word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6900" y="1274885"/>
            <a:ext cx="5119015" cy="140678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0" y="1423983"/>
            <a:ext cx="12192000" cy="527909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730928"/>
            <a:ext cx="12192000" cy="127072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721469" y="2241667"/>
            <a:ext cx="2910254" cy="686171"/>
          </a:xfrm>
          <a:prstGeom prst="wedgeRoundRectCallout">
            <a:avLst>
              <a:gd name="adj1" fmla="val -38356"/>
              <a:gd name="adj2" fmla="val -1751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с менюта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769577" y="3000769"/>
            <a:ext cx="6479932" cy="3721367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8299939" y="2568239"/>
            <a:ext cx="3603051" cy="738554"/>
          </a:xfrm>
          <a:prstGeom prst="wedgeRoundRectCallout">
            <a:avLst>
              <a:gd name="adj1" fmla="val 4370"/>
              <a:gd name="adj2" fmla="val -1422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Панел с инструменти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449872" y="2314599"/>
            <a:ext cx="3821724" cy="677377"/>
          </a:xfrm>
          <a:prstGeom prst="wedgeRoundRectCallout">
            <a:avLst>
              <a:gd name="adj1" fmla="val -3757"/>
              <a:gd name="adj2" fmla="val -841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Оразмерителни линии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9466715" y="3714023"/>
            <a:ext cx="2552371" cy="693516"/>
          </a:xfrm>
          <a:prstGeom prst="wedgeRoundRectCallout">
            <a:avLst>
              <a:gd name="adj1" fmla="val -63204"/>
              <a:gd name="adj2" fmla="val -410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Работно поле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291942" y="5661995"/>
            <a:ext cx="3480290" cy="677008"/>
          </a:xfrm>
          <a:prstGeom prst="wedgeRoundRectCallout">
            <a:avLst>
              <a:gd name="adj1" fmla="val 6242"/>
              <a:gd name="adj2" fmla="val 106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на документа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819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8" grpId="0" animBg="1"/>
      <p:bldP spid="9" grpId="0" animBg="1"/>
      <p:bldP spid="10" grpId="0" animBg="1"/>
      <p:bldP spid="14" grpId="0" animBg="1"/>
      <p:bldP spid="11" grpId="0" animBg="1"/>
      <p:bldP spid="13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</a:t>
            </a:r>
            <a:r>
              <a:rPr lang="bg-BG" dirty="0" smtClean="0"/>
              <a:t>съхранен </a:t>
            </a:r>
            <a:r>
              <a:rPr lang="bg-BG" dirty="0"/>
              <a:t>текстов</a:t>
            </a:r>
            <a:r>
              <a:rPr lang="bg-BG" dirty="0" smtClean="0"/>
              <a:t> </a:t>
            </a:r>
            <a:r>
              <a:rPr lang="bg-BG" dirty="0"/>
              <a:t>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2"/>
          <a:stretch/>
        </p:blipFill>
        <p:spPr>
          <a:xfrm>
            <a:off x="0" y="1100944"/>
            <a:ext cx="12192000" cy="5801018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4255477" y="2910254"/>
            <a:ext cx="5090746" cy="1485900"/>
          </a:xfrm>
          <a:prstGeom prst="wedgeRoundRectCallout">
            <a:avLst>
              <a:gd name="adj1" fmla="val -76064"/>
              <a:gd name="adj2" fmla="val -167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намерим съхранен документ, отваряме секцията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 flipH="1">
            <a:off x="1019906" y="3305908"/>
            <a:ext cx="1679331" cy="369277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289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Отваряне на съхранен </a:t>
            </a:r>
            <a:r>
              <a:rPr lang="bg-BG" dirty="0"/>
              <a:t>текстов </a:t>
            </a:r>
            <a:r>
              <a:rPr lang="bg-BG" dirty="0" smtClean="0"/>
              <a:t>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0"/>
          <a:stretch/>
        </p:blipFill>
        <p:spPr>
          <a:xfrm>
            <a:off x="0" y="1098305"/>
            <a:ext cx="12192000" cy="57860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 flipH="1">
            <a:off x="2708031" y="1459523"/>
            <a:ext cx="6198576" cy="3552092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7926396" y="5430495"/>
            <a:ext cx="3640016" cy="1028700"/>
          </a:xfrm>
          <a:prstGeom prst="wedgeRoundRectCallout">
            <a:avLst>
              <a:gd name="adj1" fmla="val -50543"/>
              <a:gd name="adj2" fmla="val -1041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Селектираме файла и натискаме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3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съхранен текстов </a:t>
            </a:r>
            <a:r>
              <a:rPr lang="bg-BG" dirty="0" smtClean="0"/>
              <a:t>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13"/>
          <a:stretch/>
        </p:blipFill>
        <p:spPr>
          <a:xfrm>
            <a:off x="0" y="1099039"/>
            <a:ext cx="12192000" cy="579413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90405" y="2154113"/>
            <a:ext cx="3150672" cy="1415563"/>
          </a:xfrm>
          <a:prstGeom prst="wedgeRoundRectCallout">
            <a:avLst>
              <a:gd name="adj1" fmla="val 43132"/>
              <a:gd name="adj2" fmla="val 832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избиране на файл, той се зарежда в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874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Съхраняване на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1"/>
          <a:stretch/>
        </p:blipFill>
        <p:spPr>
          <a:xfrm>
            <a:off x="0" y="1099039"/>
            <a:ext cx="12192000" cy="5785338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852855" y="1626575"/>
            <a:ext cx="4651130" cy="1503484"/>
          </a:xfrm>
          <a:prstGeom prst="wedgeRoundRectCallout">
            <a:avLst>
              <a:gd name="adj1" fmla="val -62231"/>
              <a:gd name="adj2" fmla="val -756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Най-бързият начин за съхранение е от дискетата в горния ляв ъгъл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697415" y="1626575"/>
            <a:ext cx="3999037" cy="1503484"/>
          </a:xfrm>
          <a:prstGeom prst="wedgeRoundRectCallout">
            <a:avLst>
              <a:gd name="adj1" fmla="val -24788"/>
              <a:gd name="adj2" fmla="val -379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Това запазва файла на същото място, на което се съхранява!!!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975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Съхраняване на текстов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1"/>
          <a:stretch/>
        </p:blipFill>
        <p:spPr>
          <a:xfrm>
            <a:off x="0" y="1099039"/>
            <a:ext cx="12192000" cy="5785338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 bwMode="auto">
          <a:xfrm>
            <a:off x="518746" y="2145322"/>
            <a:ext cx="3429000" cy="1134209"/>
          </a:xfrm>
          <a:prstGeom prst="wedgeRoundRectCallout">
            <a:avLst>
              <a:gd name="adj1" fmla="val -55705"/>
              <a:gd name="adj2" fmla="val -1119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Другият вариант е да отворим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697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4704825"/>
            <a:ext cx="10961783" cy="1692800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Основни елементи</a:t>
            </a:r>
            <a:r>
              <a:rPr lang="en-US" dirty="0"/>
              <a:t> </a:t>
            </a:r>
            <a:r>
              <a:rPr lang="bg-BG" dirty="0"/>
              <a:t>при </a:t>
            </a:r>
            <a:r>
              <a:rPr lang="bg-BG" dirty="0" smtClean="0"/>
              <a:t>текстообработка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48" y="796885"/>
            <a:ext cx="6699903" cy="37662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912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текстов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28"/>
          <a:stretch/>
        </p:blipFill>
        <p:spPr>
          <a:xfrm>
            <a:off x="0" y="1100943"/>
            <a:ext cx="12192000" cy="582739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334108" y="5539156"/>
            <a:ext cx="5380893" cy="1055076"/>
          </a:xfrm>
          <a:prstGeom prst="wedgeRoundRectCallout">
            <a:avLst>
              <a:gd name="adj1" fmla="val -43219"/>
              <a:gd name="adj2" fmla="val -3160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така може да го съхраним, където желаем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8947234" y="1749669"/>
            <a:ext cx="3048000" cy="1552794"/>
          </a:xfrm>
          <a:prstGeom prst="wedgeRoundRectCallout">
            <a:avLst>
              <a:gd name="adj1" fmla="val -40362"/>
              <a:gd name="adj2" fmla="val 1124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така може да изберем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файла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 flipH="1">
            <a:off x="3455376" y="4325815"/>
            <a:ext cx="5741377" cy="369277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414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579208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29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Елементи</a:t>
            </a:r>
            <a:r>
              <a:rPr lang="bg-BG" sz="2900" b="1" dirty="0" smtClean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на </a:t>
            </a:r>
            <a:r>
              <a:rPr lang="bg-BG" sz="2900" dirty="0" smtClean="0">
                <a:solidFill>
                  <a:schemeClr val="bg2"/>
                </a:solidFill>
              </a:rPr>
              <a:t>текстов документ:</a:t>
            </a:r>
            <a:endParaRPr lang="bg-BG" sz="2900" b="1" dirty="0">
              <a:solidFill>
                <a:schemeClr val="bg2"/>
              </a:solidFill>
            </a:endParaRPr>
          </a:p>
          <a:p>
            <a:pPr marL="914115" lvl="1" indent="-456915">
              <a:buClr>
                <a:schemeClr val="bg2"/>
              </a:buClr>
            </a:pPr>
            <a:r>
              <a:rPr lang="bg-BG" sz="2900" b="1" dirty="0" smtClean="0">
                <a:solidFill>
                  <a:schemeClr val="bg2"/>
                </a:solidFill>
              </a:rPr>
              <a:t>Символ</a:t>
            </a:r>
            <a:r>
              <a:rPr lang="bg-BG" sz="2900" dirty="0" smtClean="0">
                <a:solidFill>
                  <a:schemeClr val="bg2"/>
                </a:solidFill>
              </a:rPr>
              <a:t>,</a:t>
            </a:r>
            <a:r>
              <a:rPr lang="bg-BG" sz="2900" b="1" dirty="0" smtClean="0">
                <a:solidFill>
                  <a:schemeClr val="bg2"/>
                </a:solidFill>
              </a:rPr>
              <a:t> дума</a:t>
            </a:r>
            <a:r>
              <a:rPr lang="bg-BG" sz="2900" dirty="0" smtClean="0">
                <a:solidFill>
                  <a:schemeClr val="bg2"/>
                </a:solidFill>
              </a:rPr>
              <a:t>,</a:t>
            </a:r>
            <a:r>
              <a:rPr lang="bg-BG" sz="2900" b="1" dirty="0" smtClean="0">
                <a:solidFill>
                  <a:schemeClr val="bg2"/>
                </a:solidFill>
              </a:rPr>
              <a:t> изречение и абзац</a:t>
            </a:r>
          </a:p>
          <a:p>
            <a:pPr marL="381049">
              <a:buClr>
                <a:schemeClr val="bg2"/>
              </a:buClr>
            </a:pPr>
            <a:r>
              <a:rPr lang="bg-BG" sz="3100" b="1" dirty="0" smtClean="0">
                <a:solidFill>
                  <a:schemeClr val="bg2"/>
                </a:solidFill>
              </a:rPr>
              <a:t>Правила </a:t>
            </a:r>
            <a:r>
              <a:rPr lang="bg-BG" sz="3100" dirty="0" smtClean="0">
                <a:solidFill>
                  <a:schemeClr val="bg2"/>
                </a:solidFill>
              </a:rPr>
              <a:t>при въвеждане на текст</a:t>
            </a:r>
          </a:p>
          <a:p>
            <a:pPr marL="381049">
              <a:buClr>
                <a:schemeClr val="bg2"/>
              </a:buClr>
            </a:pPr>
            <a:r>
              <a:rPr lang="bg-BG" sz="31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Части</a:t>
            </a:r>
            <a:r>
              <a:rPr lang="bg-BG" sz="3100" dirty="0" smtClean="0">
                <a:solidFill>
                  <a:schemeClr val="bg2"/>
                </a:solidFill>
              </a:rPr>
              <a:t> на клавиатурата:</a:t>
            </a:r>
          </a:p>
          <a:p>
            <a:pPr marL="914115" lvl="1">
              <a:buClr>
                <a:schemeClr val="bg2"/>
              </a:buClr>
            </a:pPr>
            <a:r>
              <a:rPr lang="bg-BG" sz="2900" b="1" dirty="0" smtClean="0">
                <a:solidFill>
                  <a:schemeClr val="bg2"/>
                </a:solidFill>
              </a:rPr>
              <a:t>Функционална</a:t>
            </a:r>
            <a:r>
              <a:rPr lang="bg-BG" sz="2900" dirty="0" smtClean="0">
                <a:solidFill>
                  <a:schemeClr val="bg2"/>
                </a:solidFill>
              </a:rPr>
              <a:t>, </a:t>
            </a:r>
            <a:r>
              <a:rPr lang="bg-BG" sz="2900" b="1" dirty="0" smtClean="0">
                <a:solidFill>
                  <a:schemeClr val="bg2"/>
                </a:solidFill>
              </a:rPr>
              <a:t>символна</a:t>
            </a:r>
            <a:r>
              <a:rPr lang="bg-BG" sz="2900" dirty="0" smtClean="0">
                <a:solidFill>
                  <a:schemeClr val="bg2"/>
                </a:solidFill>
              </a:rPr>
              <a:t>, </a:t>
            </a:r>
            <a:r>
              <a:rPr lang="bg-BG" sz="2900" b="1" dirty="0" smtClean="0">
                <a:solidFill>
                  <a:schemeClr val="bg2"/>
                </a:solidFill>
              </a:rPr>
              <a:t>навигационна</a:t>
            </a:r>
            <a:r>
              <a:rPr lang="bg-BG" sz="2900" dirty="0" smtClean="0">
                <a:solidFill>
                  <a:schemeClr val="bg2"/>
                </a:solidFill>
              </a:rPr>
              <a:t> и </a:t>
            </a:r>
            <a:r>
              <a:rPr lang="bg-BG" sz="2900" b="1" dirty="0" smtClean="0">
                <a:solidFill>
                  <a:schemeClr val="bg2"/>
                </a:solidFill>
              </a:rPr>
              <a:t>цифрова</a:t>
            </a:r>
          </a:p>
          <a:p>
            <a:pPr marL="381049">
              <a:buClr>
                <a:schemeClr val="bg2"/>
              </a:buClr>
            </a:pPr>
            <a:r>
              <a:rPr lang="bg-BG" sz="3100" b="1" dirty="0" smtClean="0">
                <a:solidFill>
                  <a:schemeClr val="bg2"/>
                </a:solidFill>
              </a:rPr>
              <a:t>Създаване</a:t>
            </a:r>
            <a:r>
              <a:rPr lang="bg-BG" sz="3100" dirty="0" smtClean="0">
                <a:solidFill>
                  <a:schemeClr val="bg2"/>
                </a:solidFill>
              </a:rPr>
              <a:t> и </a:t>
            </a:r>
            <a:r>
              <a:rPr lang="bg-BG" sz="3100" b="1" dirty="0" smtClean="0">
                <a:solidFill>
                  <a:schemeClr val="bg2"/>
                </a:solidFill>
              </a:rPr>
              <a:t>съхранение</a:t>
            </a:r>
            <a:r>
              <a:rPr lang="bg-BG" sz="3100" dirty="0" smtClean="0">
                <a:solidFill>
                  <a:schemeClr val="bg2"/>
                </a:solidFill>
              </a:rPr>
              <a:t> на </a:t>
            </a:r>
            <a:r>
              <a:rPr lang="bg-BG" sz="31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текстови документи</a:t>
            </a:r>
            <a:endParaRPr lang="en-US" sz="31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Символ</a:t>
            </a:r>
            <a:r>
              <a:rPr lang="bg-BG" dirty="0" smtClean="0"/>
              <a:t> – най-малкият</a:t>
            </a:r>
            <a:r>
              <a:rPr lang="bg-BG" b="1" dirty="0" smtClean="0"/>
              <a:t> неделим елемнт </a:t>
            </a:r>
            <a:r>
              <a:rPr lang="bg-BG" dirty="0" smtClean="0"/>
              <a:t>на текста</a:t>
            </a:r>
          </a:p>
          <a:p>
            <a:pPr lvl="1"/>
            <a:r>
              <a:rPr lang="bg-BG" dirty="0" smtClean="0"/>
              <a:t>Включва: </a:t>
            </a:r>
            <a:r>
              <a:rPr lang="bg-BG" b="1" dirty="0" smtClean="0"/>
              <a:t>букви</a:t>
            </a:r>
            <a:r>
              <a:rPr lang="bg-BG" dirty="0" smtClean="0"/>
              <a:t>, </a:t>
            </a:r>
            <a:r>
              <a:rPr lang="bg-BG" b="1" dirty="0" smtClean="0"/>
              <a:t>цифри</a:t>
            </a:r>
            <a:r>
              <a:rPr lang="bg-BG" dirty="0" smtClean="0"/>
              <a:t>, </a:t>
            </a:r>
            <a:r>
              <a:rPr lang="bg-BG" b="1" dirty="0" smtClean="0"/>
              <a:t>препинателни знаци </a:t>
            </a:r>
            <a:r>
              <a:rPr lang="bg-BG" dirty="0" smtClean="0"/>
              <a:t>и </a:t>
            </a:r>
            <a:r>
              <a:rPr lang="bg-BG" b="1" dirty="0" smtClean="0"/>
              <a:t>др.</a:t>
            </a:r>
            <a:r>
              <a:rPr lang="bg-BG" dirty="0" smtClean="0"/>
              <a:t> </a:t>
            </a:r>
            <a:r>
              <a:rPr lang="bg-BG" b="1" dirty="0" smtClean="0"/>
              <a:t>специални знаци </a:t>
            </a:r>
            <a:r>
              <a:rPr lang="bg-BG" dirty="0" smtClean="0"/>
              <a:t>(@, №, $, %, *, ...)</a:t>
            </a:r>
          </a:p>
          <a:p>
            <a:r>
              <a:rPr lang="bg-BG" b="1" dirty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Дума</a:t>
            </a:r>
            <a:r>
              <a:rPr lang="bg-BG" dirty="0" smtClean="0"/>
              <a:t> – </a:t>
            </a:r>
            <a:r>
              <a:rPr lang="bg-BG" b="1" dirty="0" smtClean="0"/>
              <a:t>последователност</a:t>
            </a:r>
            <a:r>
              <a:rPr lang="bg-BG" dirty="0" smtClean="0"/>
              <a:t> </a:t>
            </a:r>
            <a:r>
              <a:rPr lang="bg-BG" b="1" dirty="0" smtClean="0"/>
              <a:t>от значи</a:t>
            </a:r>
            <a:r>
              <a:rPr lang="bg-BG" dirty="0" smtClean="0"/>
              <a:t>, между които </a:t>
            </a:r>
            <a:r>
              <a:rPr lang="bg-BG" b="1" dirty="0" smtClean="0"/>
              <a:t>няма интервал</a:t>
            </a:r>
          </a:p>
          <a:p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Изречение</a:t>
            </a:r>
            <a:r>
              <a:rPr lang="bg-BG" b="1" dirty="0" smtClean="0"/>
              <a:t> </a:t>
            </a:r>
            <a:r>
              <a:rPr lang="bg-BG" dirty="0" smtClean="0"/>
              <a:t>–</a:t>
            </a:r>
            <a:r>
              <a:rPr lang="bg-BG" b="1" dirty="0" smtClean="0"/>
              <a:t> последователност от думи </a:t>
            </a:r>
            <a:r>
              <a:rPr lang="bg-BG" dirty="0" smtClean="0"/>
              <a:t>и </a:t>
            </a:r>
            <a:r>
              <a:rPr lang="bg-BG" b="1" dirty="0" smtClean="0"/>
              <a:t>препинателни знаци</a:t>
            </a:r>
            <a:r>
              <a:rPr lang="bg-BG" dirty="0" smtClean="0"/>
              <a:t>, завършващи със знак за край на изречение</a:t>
            </a:r>
          </a:p>
          <a:p>
            <a:endParaRPr lang="bg-BG" b="1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39807" y="100750"/>
            <a:ext cx="8685243" cy="882654"/>
          </a:xfrm>
        </p:spPr>
        <p:txBody>
          <a:bodyPr>
            <a:noAutofit/>
          </a:bodyPr>
          <a:lstStyle/>
          <a:p>
            <a:r>
              <a:rPr lang="bg-BG" sz="3800" dirty="0" smtClean="0"/>
              <a:t>Основни елементи на текстов документ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412030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4"/>
          <a:stretch/>
        </p:blipFill>
        <p:spPr>
          <a:xfrm>
            <a:off x="0" y="1094746"/>
            <a:ext cx="12191999" cy="580721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 за изречение в</a:t>
            </a:r>
            <a:r>
              <a:rPr lang="en-US" dirty="0" smtClean="0"/>
              <a:t> 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509471" y="3432429"/>
            <a:ext cx="6755179" cy="74391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ounded Rectangular Callout 31"/>
          <p:cNvSpPr/>
          <p:nvPr/>
        </p:nvSpPr>
        <p:spPr bwMode="auto">
          <a:xfrm>
            <a:off x="365292" y="1514411"/>
            <a:ext cx="3230255" cy="993531"/>
          </a:xfrm>
          <a:prstGeom prst="wedgeRoundRectCallout">
            <a:avLst>
              <a:gd name="adj1" fmla="val 57902"/>
              <a:gd name="adj2" fmla="val 1261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Всяко изречение е изградено от думи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ounded Rectangular Callout 32"/>
          <p:cNvSpPr/>
          <p:nvPr/>
        </p:nvSpPr>
        <p:spPr bwMode="auto">
          <a:xfrm>
            <a:off x="7750633" y="1488033"/>
            <a:ext cx="3748551" cy="1046285"/>
          </a:xfrm>
          <a:prstGeom prst="wedgeRoundRectCallout">
            <a:avLst>
              <a:gd name="adj1" fmla="val -33265"/>
              <a:gd name="adj2" fmla="val 1196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Думите са изградени от символи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7397750" y="3432429"/>
            <a:ext cx="1866900" cy="309199"/>
            <a:chOff x="7397750" y="3432429"/>
            <a:chExt cx="1866900" cy="309199"/>
          </a:xfrm>
        </p:grpSpPr>
        <p:sp>
          <p:nvSpPr>
            <p:cNvPr id="12" name="Rectangle 11"/>
            <p:cNvSpPr/>
            <p:nvPr/>
          </p:nvSpPr>
          <p:spPr bwMode="auto">
            <a:xfrm>
              <a:off x="7397750" y="3438905"/>
              <a:ext cx="1866900" cy="288545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7569200" y="3442478"/>
              <a:ext cx="1650" cy="291448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7731583" y="3451244"/>
              <a:ext cx="0" cy="276206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7881174" y="3451244"/>
              <a:ext cx="429" cy="282682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8058609" y="3438904"/>
              <a:ext cx="1587" cy="288546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8218153" y="3432430"/>
              <a:ext cx="0" cy="295020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8395952" y="3451244"/>
              <a:ext cx="1" cy="282683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8576486" y="3432429"/>
              <a:ext cx="0" cy="295021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8762642" y="3443541"/>
              <a:ext cx="0" cy="290384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8930917" y="3451244"/>
              <a:ext cx="0" cy="290384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9067442" y="3438904"/>
              <a:ext cx="0" cy="290384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323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Абзац</a:t>
            </a:r>
            <a:r>
              <a:rPr lang="bg-BG" dirty="0" smtClean="0"/>
              <a:t> – </a:t>
            </a:r>
            <a:r>
              <a:rPr lang="bg-BG" b="1" dirty="0" smtClean="0"/>
              <a:t>поредица от изречения</a:t>
            </a:r>
          </a:p>
          <a:p>
            <a:pPr lvl="1"/>
            <a:r>
              <a:rPr lang="bg-BG" dirty="0" smtClean="0"/>
              <a:t>Започва на </a:t>
            </a:r>
            <a:r>
              <a:rPr lang="bg-BG" b="1" dirty="0" smtClean="0"/>
              <a:t>нов ред</a:t>
            </a:r>
            <a:r>
              <a:rPr lang="bg-BG" dirty="0" smtClean="0"/>
              <a:t>, отделен от другите изречения с </a:t>
            </a:r>
            <a:r>
              <a:rPr lang="bg-BG" b="1" dirty="0" smtClean="0"/>
              <a:t>разстояние</a:t>
            </a:r>
            <a:r>
              <a:rPr lang="bg-BG" dirty="0" smtClean="0"/>
              <a:t> или </a:t>
            </a:r>
            <a:r>
              <a:rPr lang="bg-BG" b="1" dirty="0" smtClean="0"/>
              <a:t>отстъп</a:t>
            </a:r>
          </a:p>
          <a:p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Страница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 smtClean="0"/>
              <a:t> текст</a:t>
            </a:r>
            <a:r>
              <a:rPr lang="bg-BG" dirty="0" smtClean="0"/>
              <a:t>, който може да се отпечатва на един лист</a:t>
            </a:r>
            <a:endParaRPr lang="bg-BG" b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39807" y="100750"/>
            <a:ext cx="8685243" cy="882654"/>
          </a:xfrm>
        </p:spPr>
        <p:txBody>
          <a:bodyPr>
            <a:noAutofit/>
          </a:bodyPr>
          <a:lstStyle/>
          <a:p>
            <a:r>
              <a:rPr lang="bg-BG" sz="3800" dirty="0"/>
              <a:t>Основни елементи на текстов документ</a:t>
            </a:r>
            <a:endParaRPr lang="en-US" sz="3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00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 за страница в </a:t>
            </a:r>
            <a:r>
              <a:rPr lang="en-US" dirty="0" smtClean="0"/>
              <a:t>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1"/>
          <a:stretch/>
        </p:blipFill>
        <p:spPr>
          <a:xfrm>
            <a:off x="0" y="1098080"/>
            <a:ext cx="12191999" cy="61291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470155" y="3173790"/>
            <a:ext cx="3311037" cy="95859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781192" y="2034999"/>
            <a:ext cx="4220308" cy="1081454"/>
          </a:xfrm>
          <a:prstGeom prst="wedgeRoundRectCallout">
            <a:avLst>
              <a:gd name="adj1" fmla="val -47916"/>
              <a:gd name="adj2" fmla="val 1047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Поредица от обединени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изречения –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абзац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3267123" y="2250832"/>
            <a:ext cx="738554" cy="4536830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92214" y="4207060"/>
            <a:ext cx="1529862" cy="62437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 smtClean="0"/>
              <a:t>Страница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00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123925"/>
            <a:ext cx="10961783" cy="768084"/>
          </a:xfrm>
        </p:spPr>
        <p:txBody>
          <a:bodyPr/>
          <a:lstStyle/>
          <a:p>
            <a:r>
              <a:rPr lang="bg-BG" dirty="0" smtClean="0"/>
              <a:t>Правила при въвеждане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70" y="1571625"/>
            <a:ext cx="4053802" cy="22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9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9085" y="3678367"/>
            <a:ext cx="5376866" cy="1293683"/>
          </a:xfrm>
        </p:spPr>
        <p:txBody>
          <a:bodyPr>
            <a:noAutofit/>
          </a:bodyPr>
          <a:lstStyle/>
          <a:p>
            <a:r>
              <a:rPr lang="bg-BG" sz="3600" dirty="0"/>
              <a:t>Котката изяде     рибата.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43698" y="3661033"/>
            <a:ext cx="5210175" cy="1415791"/>
          </a:xfrm>
        </p:spPr>
        <p:txBody>
          <a:bodyPr>
            <a:noAutofit/>
          </a:bodyPr>
          <a:lstStyle/>
          <a:p>
            <a:r>
              <a:rPr lang="bg-BG" sz="3600" dirty="0"/>
              <a:t>Котката изяде рибата.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3876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/>
            <a:r>
              <a:rPr lang="bg-BG" sz="3600" b="1" dirty="0" smtClean="0"/>
              <a:t>1. Между </a:t>
            </a:r>
            <a:r>
              <a:rPr lang="bg-BG" sz="3600" b="1" dirty="0"/>
              <a:t>думите се оставя само един интервал</a:t>
            </a:r>
          </a:p>
          <a:p>
            <a:endParaRPr lang="bg-BG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495999" y="2507329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845281" y="2507329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28715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8" grpId="0"/>
      <p:bldP spid="9" grpId="0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8248</TotalTime>
  <Words>921</Words>
  <Application>Microsoft Office PowerPoint</Application>
  <PresentationFormat>Widescreen</PresentationFormat>
  <Paragraphs>201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Въведение в текстообработката</vt:lpstr>
      <vt:lpstr>Съдържание</vt:lpstr>
      <vt:lpstr>PowerPoint Presentation</vt:lpstr>
      <vt:lpstr>Основни елементи на текстов документ</vt:lpstr>
      <vt:lpstr>Пример за изречение в Word</vt:lpstr>
      <vt:lpstr>Основни елементи на текстов документ</vt:lpstr>
      <vt:lpstr>Пример за страница в Word</vt:lpstr>
      <vt:lpstr>PowerPoint Presentation</vt:lpstr>
      <vt:lpstr>Правила</vt:lpstr>
      <vt:lpstr>Правила</vt:lpstr>
      <vt:lpstr>Правила</vt:lpstr>
      <vt:lpstr>Правила</vt:lpstr>
      <vt:lpstr>Правила</vt:lpstr>
      <vt:lpstr>PowerPoint Presentation</vt:lpstr>
      <vt:lpstr>Части на клавиатурата</vt:lpstr>
      <vt:lpstr>Функционална част</vt:lpstr>
      <vt:lpstr>Символна част</vt:lpstr>
      <vt:lpstr>Навигационна част</vt:lpstr>
      <vt:lpstr>Цифрова част</vt:lpstr>
      <vt:lpstr>Смяна на езици</vt:lpstr>
      <vt:lpstr>Таблица за съответствие на буквите на кирилица при фонетична подредба с клавишите на латиница</vt:lpstr>
      <vt:lpstr>PowerPoint Presentation</vt:lpstr>
      <vt:lpstr>Създаване на текстов документ</vt:lpstr>
      <vt:lpstr>Елементи в Word</vt:lpstr>
      <vt:lpstr>Отваряне на съхранен текстов документ</vt:lpstr>
      <vt:lpstr>Отваряне на съхранен текстов документ</vt:lpstr>
      <vt:lpstr>Отваряне на съхранен текстов документ</vt:lpstr>
      <vt:lpstr>Съхраняване на документ</vt:lpstr>
      <vt:lpstr>Съхраняване на текстов документ</vt:lpstr>
      <vt:lpstr>Съхраняване на текстов документ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1141</cp:revision>
  <dcterms:created xsi:type="dcterms:W3CDTF">2018-05-23T13:08:44Z</dcterms:created>
  <dcterms:modified xsi:type="dcterms:W3CDTF">2023-09-06T10:11:48Z</dcterms:modified>
  <cp:category>computer programming, programming</cp:category>
</cp:coreProperties>
</file>